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BDBDBD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1000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BDBDBD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javascriptlondon.com" TargetMode="External"/><Relationship Id="rId2" Type="http://schemas.openxmlformats.org/officeDocument/2006/relationships/hyperlink" Target="https://sourcier.uk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hyperlink" Target="https://sourcier.uk/blog/playwright-e2e-testing-talk" TargetMode="External"/><Relationship Id="rId2" Type="http://schemas.openxmlformats.org/officeDocument/2006/relationships/hyperlink" Target="https://sourcier.uk" TargetMode="External"/><Relationship Id="rId3" Type="http://schemas.openxmlformats.org/officeDocument/2006/relationships/hyperlink" Target="https://www.linkedin.com/in/roger-rajaratnam" TargetMode="External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sourcier.uk" TargetMode="External"/><Relationship Id="rId2" Type="http://schemas.openxmlformats.org/officeDocument/2006/relationships/hyperlink" Target="https://www.linkedin.com/in/roger-rajaratnam" TargetMode="Externa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4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1188720"/>
            <a:ext cx="5029200" cy="5029200"/>
          </a:xfrm>
          <a:prstGeom prst="roundRect">
            <a:avLst>
              <a:gd name="adj" fmla="val 5455"/>
            </a:avLst>
          </a:prstGeom>
          <a:solidFill>
            <a:srgbClr val="E8006A">
              <a:alpha val="26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60920" y="-914400"/>
            <a:ext cx="4480560" cy="4480560"/>
          </a:xfrm>
          <a:prstGeom prst="roundRect">
            <a:avLst>
              <a:gd name="adj" fmla="val 6122"/>
            </a:avLst>
          </a:prstGeom>
          <a:solidFill>
            <a:srgbClr val="2A7D5B">
              <a:alpha val="18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1920240" y="4480560"/>
            <a:ext cx="4754880" cy="3200400"/>
          </a:xfrm>
          <a:prstGeom prst="roundRect">
            <a:avLst>
              <a:gd name="adj" fmla="val 8571"/>
            </a:avLst>
          </a:prstGeom>
          <a:solidFill>
            <a:srgbClr val="FFFFFF">
              <a:alpha val="7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73152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216152"/>
            <a:ext cx="2468880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83080"/>
            <a:ext cx="61264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9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PLAYWRIGHT E2E</a:t>
            </a:r>
            <a:endParaRPr lang="en-US" sz="3900" dirty="0"/>
          </a:p>
          <a:p>
            <a:pPr indent="0" marL="0">
              <a:buNone/>
            </a:pPr>
            <a:r>
              <a:rPr lang="en-US" sz="39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TESTING AI SKILLS</a:t>
            </a:r>
            <a:endParaRPr lang="en-US" sz="3900" dirty="0"/>
          </a:p>
        </p:txBody>
      </p:sp>
      <p:sp>
        <p:nvSpPr>
          <p:cNvPr id="8" name="Text 6"/>
          <p:cNvSpPr/>
          <p:nvPr/>
        </p:nvSpPr>
        <p:spPr>
          <a:xfrm>
            <a:off x="731520" y="3493008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E5E5E5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Using Playwright and the playwright-explore-website skill to test real user journeys</a:t>
            </a:r>
            <a:endParaRPr lang="en-US" sz="1800" dirty="0"/>
          </a:p>
        </p:txBody>
      </p:sp>
      <p:sp>
        <p:nvSpPr>
          <p:cNvPr id="9" name="Text 7">
            <a:hlinkClick r:id="rId1" tooltip=""/>
          </p:cNvPr>
          <p:cNvSpPr/>
          <p:nvPr/>
        </p:nvSpPr>
        <p:spPr>
          <a:xfrm>
            <a:off x="731520" y="4133088"/>
            <a:ext cx="4480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u="sng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JavaScript London talk at NewDay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903720" y="1463040"/>
            <a:ext cx="4389120" cy="3200400"/>
          </a:xfrm>
          <a:prstGeom prst="roundRect">
            <a:avLst>
              <a:gd name="adj" fmla="val 2286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903720" y="1463040"/>
            <a:ext cx="4389120" cy="384048"/>
          </a:xfrm>
          <a:prstGeom prst="rect">
            <a:avLst/>
          </a:prstGeom>
          <a:solidFill>
            <a:srgbClr val="F3F3F3"/>
          </a:solidFill>
          <a:ln w="12700">
            <a:solidFill>
              <a:srgbClr val="F3F3F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031736" y="1572768"/>
            <a:ext cx="73152" cy="73152"/>
          </a:xfrm>
          <a:prstGeom prst="ellipse">
            <a:avLst/>
          </a:prstGeom>
          <a:solidFill>
            <a:srgbClr val="E57373"/>
          </a:solidFill>
          <a:ln w="12700">
            <a:solidFill>
              <a:srgbClr val="E5737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78040" y="1572768"/>
            <a:ext cx="73152" cy="73152"/>
          </a:xfrm>
          <a:prstGeom prst="ellipse">
            <a:avLst/>
          </a:prstGeom>
          <a:solidFill>
            <a:srgbClr val="F0C15A"/>
          </a:solidFill>
          <a:ln w="12700">
            <a:solidFill>
              <a:srgbClr val="F0C15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24344" y="1572768"/>
            <a:ext cx="73152" cy="73152"/>
          </a:xfrm>
          <a:prstGeom prst="ellipse">
            <a:avLst/>
          </a:prstGeom>
          <a:solidFill>
            <a:srgbClr val="7FC97F"/>
          </a:solidFill>
          <a:ln w="12700">
            <a:solidFill>
              <a:srgbClr val="7FC97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543800" y="1545336"/>
            <a:ext cx="3474720" cy="201168"/>
          </a:xfrm>
          <a:prstGeom prst="roundRect">
            <a:avLst>
              <a:gd name="adj" fmla="val 22727"/>
            </a:avLst>
          </a:prstGeom>
          <a:solidFill>
            <a:srgbClr val="FFFFFF"/>
          </a:solidFill>
          <a:ln w="12700">
            <a:solidFill>
              <a:srgbClr val="E6E6E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44968" y="1581912"/>
            <a:ext cx="1188720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checkout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159752" y="21031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CHECKOUT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59752" y="2487168"/>
            <a:ext cx="164592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Order summary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159752" y="2798064"/>
            <a:ext cx="2011680" cy="73152"/>
          </a:xfrm>
          <a:prstGeom prst="rect">
            <a:avLst/>
          </a:prstGeom>
          <a:solidFill>
            <a:srgbClr val="2D2A3E"/>
          </a:solidFill>
          <a:ln w="12700">
            <a:solidFill>
              <a:srgbClr val="2D2A3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159752" y="3108960"/>
            <a:ext cx="2011680" cy="73152"/>
          </a:xfrm>
          <a:prstGeom prst="rect">
            <a:avLst/>
          </a:prstGeom>
          <a:solidFill>
            <a:srgbClr val="D7D7D7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159752" y="3419856"/>
            <a:ext cx="2011680" cy="73152"/>
          </a:xfrm>
          <a:prstGeom prst="rect">
            <a:avLst/>
          </a:prstGeom>
          <a:solidFill>
            <a:srgbClr val="D7D7D7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59752" y="3913632"/>
            <a:ext cx="1536192" cy="310896"/>
          </a:xfrm>
          <a:prstGeom prst="roundRect">
            <a:avLst>
              <a:gd name="adj" fmla="val 17647"/>
            </a:avLst>
          </a:prstGeom>
          <a:solidFill>
            <a:srgbClr val="E8006A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562088" y="3986784"/>
            <a:ext cx="822960" cy="1280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Place order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309360" y="3858768"/>
            <a:ext cx="4983480" cy="1783080"/>
          </a:xfrm>
          <a:prstGeom prst="roundRect">
            <a:avLst>
              <a:gd name="adj" fmla="val 4103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309360" y="3858768"/>
            <a:ext cx="498348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10528" y="3968496"/>
            <a:ext cx="458114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exploration prompt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547104" y="4443984"/>
            <a:ext cx="45079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Use the playwright-explore-website skill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547104" y="4663440"/>
            <a:ext cx="45079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on https:</a:t>
            </a:r>
            <a:pPr indent="0" marL="0">
              <a:buNone/>
            </a:pPr>
            <a:r>
              <a:rPr lang="en-US" sz="1050" dirty="0">
                <a:solidFill>
                  <a:srgbClr val="8C8C8C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//staging.example.com.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6547104" y="4882896"/>
            <a:ext cx="45079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Explore sign-in, password reset, and checkout.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547104" y="5102352"/>
            <a:ext cx="45079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Document likely locators and expected outcomes.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547104" y="5321808"/>
            <a:ext cx="45079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Draft one candidate Playwright </a:t>
            </a:r>
            <a:pPr indent="0" marL="0">
              <a:buNone/>
            </a:pPr>
            <a:r>
              <a:rPr lang="en-US" sz="105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test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case.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731520" y="5989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E5E5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Roger Rajaratnam</a:t>
            </a:r>
            <a:endParaRPr lang="en-US" sz="1400" dirty="0"/>
          </a:p>
        </p:txBody>
      </p:sp>
      <p:sp>
        <p:nvSpPr>
          <p:cNvPr id="33" name="Text 31">
            <a:hlinkClick r:id="rId2" tooltip=""/>
          </p:cNvPr>
          <p:cNvSpPr/>
          <p:nvPr/>
        </p:nvSpPr>
        <p:spPr>
          <a:xfrm>
            <a:off x="731520" y="629107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u="sng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sourcier.uk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KEEP YOUR TESTS HONEST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Flaky tests are a trust problem before they are a tooling problem.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02920" y="2057400"/>
            <a:ext cx="539496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4251960"/>
            <a:ext cx="5394960" cy="1645920"/>
          </a:xfrm>
          <a:prstGeom prst="roundRect">
            <a:avLst>
              <a:gd name="adj" fmla="val 4444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6208" y="2057400"/>
            <a:ext cx="5440680" cy="3840480"/>
          </a:xfrm>
          <a:prstGeom prst="roundRect">
            <a:avLst>
              <a:gd name="adj" fmla="val 1905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237744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Avoid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22960" y="274320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waitForTimeout and arbitrary sleeps.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Selectors tied to styling classes.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Shared test data and leaked state.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22960" y="455371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Rule of thumb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822960" y="4892040"/>
            <a:ext cx="457200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you need `waitForTimeout(2000)`, assume the test still isn't stable. Find the real signal to wait on instead.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537960" y="2331720"/>
            <a:ext cx="4846320" cy="3063240"/>
          </a:xfrm>
          <a:prstGeom prst="roundRect">
            <a:avLst>
              <a:gd name="adj" fmla="val 2388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537960" y="2331720"/>
            <a:ext cx="484632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39128" y="2441448"/>
            <a:ext cx="444398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better waiting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775704" y="291693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.getByRole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"button"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, { name: 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"Pay now"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})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.click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();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775704" y="319125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expect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.getByText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"Payment complete"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))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.toBeVisible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();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775704" y="346557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775704" y="373989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C8C8C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 when you really need explicit waits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775704" y="401421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.waitForURL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"**/confirmation"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);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775704" y="4288536"/>
            <a:ext cx="4370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.waitForResponse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/api\/orders/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);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Reliability beats raw test count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MAKE CHANGE CHEAPER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Stable selectors and small page objects keep suites alive.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85800" y="2240280"/>
            <a:ext cx="525780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Use accessible locators first: role, label, text.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Add `data-testid` only when the UI has no good semantic handle.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Extract repeated actions into page objects once two or three tests share them.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The goal is readable tests and one place to change selectors.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309360" y="2057400"/>
            <a:ext cx="5074920" cy="4160520"/>
          </a:xfrm>
          <a:prstGeom prst="roundRect">
            <a:avLst>
              <a:gd name="adj" fmla="val 1758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09360" y="2057400"/>
            <a:ext cx="507492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10528" y="2167128"/>
            <a:ext cx="467258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pages/LoginPage.ts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547104" y="264261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export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class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LoginPage {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547104" y="291693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constructor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(page) {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.page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= page; }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547104" y="319125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email =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.getByLabel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"Email"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);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47104" y="346557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password =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.getByLabel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"Password"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);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547104" y="373989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submit =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.page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.getByTestId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"login-submit"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);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47104" y="401421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async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login(email, password) {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547104" y="428853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 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.email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.fill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(email);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47104" y="456285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 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.password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.fill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(password);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547104" y="483717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 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await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this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.submit</a:t>
            </a:r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.click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();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547104" y="511149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 }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547104" y="5385816"/>
            <a:ext cx="45994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}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Maintainability is part of test quality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RUN IN CI. DEBUG WITH TRACES.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When a remote test fails, you need evidence, not guesses.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85800" y="2240280"/>
            <a:ext cx="52120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Run headless in CI and save traces on failure or retry.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The trace captures clicks, screenshots, console, network, and timing.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Open it locally and replay the failure like a black box recorder.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This is where Playwright feels better than many older tools.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309360" y="2148840"/>
            <a:ext cx="5166360" cy="3566160"/>
          </a:xfrm>
          <a:prstGeom prst="roundRect">
            <a:avLst>
              <a:gd name="adj" fmla="val 2051"/>
            </a:avLst>
          </a:prstGeom>
          <a:solidFill>
            <a:srgbClr val="F6ECE1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656832" y="2606040"/>
            <a:ext cx="141732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48272" y="2788920"/>
            <a:ext cx="1234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Failing test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229600" y="2606040"/>
            <a:ext cx="1417320" cy="658368"/>
          </a:xfrm>
          <a:prstGeom prst="roundRect">
            <a:avLst>
              <a:gd name="adj" fmla="val 6944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21040" y="2788920"/>
            <a:ext cx="1234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Trace artifact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9802368" y="2606040"/>
            <a:ext cx="141732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93808" y="2788920"/>
            <a:ext cx="1234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Open locally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074152" y="2761488"/>
            <a:ext cx="201168" cy="292608"/>
          </a:xfrm>
          <a:prstGeom prst="chevron">
            <a:avLst/>
          </a:prstGeom>
          <a:solidFill>
            <a:srgbClr val="E8006A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646920" y="2761488"/>
            <a:ext cx="201168" cy="292608"/>
          </a:xfrm>
          <a:prstGeom prst="chevron">
            <a:avLst/>
          </a:prstGeom>
          <a:solidFill>
            <a:srgbClr val="E8006A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629400" y="3794760"/>
            <a:ext cx="4526280" cy="1417320"/>
          </a:xfrm>
          <a:prstGeom prst="roundRect">
            <a:avLst>
              <a:gd name="adj" fmla="val 5161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629400" y="3794760"/>
            <a:ext cx="452628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30568" y="3904488"/>
            <a:ext cx="412394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debugging commands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867144" y="4379976"/>
            <a:ext cx="40507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test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--trace=on-first-retry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867144" y="4654296"/>
            <a:ext cx="40507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show-trace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trace.zip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CI failures should be inspectable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014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55280" y="-1645920"/>
            <a:ext cx="5852160" cy="5852160"/>
          </a:xfrm>
          <a:prstGeom prst="roundRect">
            <a:avLst>
              <a:gd name="adj" fmla="val 4688"/>
            </a:avLst>
          </a:prstGeom>
          <a:solidFill>
            <a:srgbClr val="E8006A">
              <a:alpha val="30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417320"/>
            <a:ext cx="6675120" cy="8229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START WITH ONE FLOW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822960" y="2514600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D8D8D8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Three things to do on Monday: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3063240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Pick one risky user journey.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914400" y="3593592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Explore it with playwright-explore-website.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914400" y="4123944"/>
            <a:ext cx="5486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Turn the best path into one clean Playwright test.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822960" y="4983480"/>
            <a:ext cx="4389120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523036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8D8D8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Questions?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7315200" y="4526280"/>
            <a:ext cx="3840480" cy="1170432"/>
          </a:xfrm>
          <a:prstGeom prst="roundRect">
            <a:avLst>
              <a:gd name="adj" fmla="val 9375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571232" y="4773168"/>
            <a:ext cx="3328416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Read the companion article</a:t>
            </a:r>
            <a:endParaRPr lang="en-US" sz="2200" dirty="0"/>
          </a:p>
        </p:txBody>
      </p:sp>
      <p:sp>
        <p:nvSpPr>
          <p:cNvPr id="12" name="Text 10">
            <a:hlinkClick r:id="rId1" tooltip=""/>
          </p:cNvPr>
          <p:cNvSpPr/>
          <p:nvPr/>
        </p:nvSpPr>
        <p:spPr>
          <a:xfrm>
            <a:off x="7571232" y="5120640"/>
            <a:ext cx="332841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u="sng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sourcier.uk/blog/playwright-e2e-testing-talk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5897880"/>
            <a:ext cx="4572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Roger Rajaratnam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22960" y="6199632"/>
            <a:ext cx="5303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u="sng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sourcier.uk</a:t>
            </a:r>
            <a:pPr indent="0" marL="0">
              <a:buNone/>
            </a:pPr>
            <a:r>
              <a:rPr lang="en-US" sz="1400" dirty="0">
                <a:solidFill>
                  <a:srgbClr val="C9C9C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  ·  </a:t>
            </a:r>
            <a:pPr indent="0" marL="0">
              <a:buNone/>
            </a:pPr>
            <a:r>
              <a:rPr lang="en-US" sz="1400" u="sng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3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BDBDBD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ABOUT THE SPEAKER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 short intro before we get into the browser-testing workflow.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40080" y="2011680"/>
            <a:ext cx="6492240" cy="3611880"/>
          </a:xfrm>
          <a:prstGeom prst="roundRect">
            <a:avLst>
              <a:gd name="adj" fmla="val 3038"/>
            </a:avLst>
          </a:prstGeom>
          <a:solidFill>
            <a:srgbClr val="FFFFFF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406640" y="2011680"/>
            <a:ext cx="4160520" cy="3611880"/>
          </a:xfrm>
          <a:prstGeom prst="roundRect">
            <a:avLst>
              <a:gd name="adj" fmla="val 3038"/>
            </a:avLst>
          </a:prstGeom>
          <a:solidFill>
            <a:srgbClr val="F6ECE1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2688" y="2359152"/>
            <a:ext cx="4297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ROGER RAJARATNAM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32688" y="2761488"/>
            <a:ext cx="4206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006A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Engineer at NewDay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32688" y="3200400"/>
            <a:ext cx="56235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I work at NewDay, focusing on technical leadership, delivery, and mentoring.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I write about software engineering, frontend tooling, and pragmatic architecture at sourcier.uk.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This version of the talk keeps the AI part grounded in real browser work instead of blind test generation.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726680" y="235915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Find me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726680" y="2724912"/>
            <a:ext cx="3337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All links below are clickable in the exported deck.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7726680" y="3584448"/>
            <a:ext cx="347472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9" name="Text 17">
            <a:hlinkClick r:id="rId1" tooltip=""/>
          </p:cNvPr>
          <p:cNvSpPr/>
          <p:nvPr/>
        </p:nvSpPr>
        <p:spPr>
          <a:xfrm>
            <a:off x="7854696" y="3712464"/>
            <a:ext cx="321868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 · sourcier.uk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726680" y="4224528"/>
            <a:ext cx="3474720" cy="475488"/>
          </a:xfrm>
          <a:prstGeom prst="roundRect">
            <a:avLst>
              <a:gd name="adj" fmla="val 15385"/>
            </a:avLst>
          </a:prstGeom>
          <a:solidFill>
            <a:srgbClr val="FFFFFF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21" name="Text 19">
            <a:hlinkClick r:id="rId2" tooltip=""/>
          </p:cNvPr>
          <p:cNvSpPr/>
          <p:nvPr/>
        </p:nvSpPr>
        <p:spPr>
          <a:xfrm>
            <a:off x="7854696" y="4352544"/>
            <a:ext cx="321868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200" u="sng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  <a:hlinkClick r:id="rId2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 · /in/roger-rajaratnam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Roger Rajaratnam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WHY AI SHOWS UP HERE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The useful part is exploration, not blind test generation.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1051560" y="2148840"/>
            <a:ext cx="10058400" cy="3246120"/>
          </a:xfrm>
          <a:prstGeom prst="roundRect">
            <a:avLst>
              <a:gd name="adj" fmla="val 3380"/>
            </a:avLst>
          </a:prstGeom>
          <a:solidFill>
            <a:srgbClr val="FFFFFF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417320" y="23317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0" dirty="0">
                <a:solidFill>
                  <a:srgbClr val="E8006A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"</a:t>
            </a:r>
            <a:endParaRPr lang="en-US" sz="7000" dirty="0"/>
          </a:p>
        </p:txBody>
      </p:sp>
      <p:sp>
        <p:nvSpPr>
          <p:cNvPr id="13" name="Text 11"/>
          <p:cNvSpPr/>
          <p:nvPr/>
        </p:nvSpPr>
        <p:spPr>
          <a:xfrm>
            <a:off x="1920240" y="2697480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700" i="1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Use AI to explore and propose. Use Playwright to automate and verify.</a:t>
            </a:r>
            <a:endParaRPr lang="en-US" sz="2700" dirty="0"/>
          </a:p>
        </p:txBody>
      </p:sp>
      <p:sp>
        <p:nvSpPr>
          <p:cNvPr id="14" name="Text 12"/>
          <p:cNvSpPr/>
          <p:nvPr/>
        </p:nvSpPr>
        <p:spPr>
          <a:xfrm>
            <a:off x="1828800" y="431596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Use humans to decide what is worth keeping. That keeps the browser tests honest.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AI helps before the test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WHERE E2E FITS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Fast, cheap feedback at the base. A few real browser journeys at the top.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731520" y="2240280"/>
            <a:ext cx="47548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Unit tests cover small decisions quickly and cheaply.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Integration tests prove boundaries, contracts, and composed behaviour.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E2E tests protect the user journeys where failure would really hurt.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As cost per test rises, the number of tests should fall.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46520" y="2084832"/>
            <a:ext cx="5166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5A40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TEST COUNT FALLS AS COST PER TEST RISES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629400" y="4572000"/>
            <a:ext cx="4709160" cy="914400"/>
          </a:xfrm>
          <a:prstGeom prst="roundRect">
            <a:avLst>
              <a:gd name="adj" fmla="val 6000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39128" y="4727448"/>
            <a:ext cx="448970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Many unit tests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739128" y="5047488"/>
            <a:ext cx="448970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Fast feedback · lowest setup cost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269480" y="3520440"/>
            <a:ext cx="3429000" cy="914400"/>
          </a:xfrm>
          <a:prstGeom prst="roundRect">
            <a:avLst>
              <a:gd name="adj" fmla="val 6000"/>
            </a:avLst>
          </a:prstGeom>
          <a:solidFill>
            <a:srgbClr val="FDEAF2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79208" y="3675888"/>
            <a:ext cx="32095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Some integration tests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379208" y="3995928"/>
            <a:ext cx="320954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Boundaries · contracts · seams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909560" y="2468880"/>
            <a:ext cx="2148840" cy="914400"/>
          </a:xfrm>
          <a:prstGeom prst="roundRect">
            <a:avLst>
              <a:gd name="adj" fmla="val 6000"/>
            </a:avLst>
          </a:prstGeom>
          <a:solidFill>
            <a:srgbClr val="E8006A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19288" y="2624328"/>
            <a:ext cx="19293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Few E2E tests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019288" y="2944368"/>
            <a:ext cx="1929384" cy="1463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Critical journeys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92240" y="5650992"/>
            <a:ext cx="4709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Confidence and realism go up as you move higher. The number of tests should go down.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Use E2E for critical journeys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THE SKILL ACTUALLY IS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 reusable Copilot SKILL.md file that tells Copilot when and how to use Playwright MCP.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02920" y="2148840"/>
            <a:ext cx="5440680" cy="3840480"/>
          </a:xfrm>
          <a:prstGeom prst="roundRect">
            <a:avLst>
              <a:gd name="adj" fmla="val 1905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45352" y="2148840"/>
            <a:ext cx="5440680" cy="3840480"/>
          </a:xfrm>
          <a:prstGeom prst="roundRect">
            <a:avLst>
              <a:gd name="adj" fmla="val 1905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487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Skill file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822960" y="2871216"/>
            <a:ext cx="4590288" cy="1719072"/>
          </a:xfrm>
          <a:prstGeom prst="roundRect">
            <a:avLst>
              <a:gd name="adj" fmla="val 4255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2871216"/>
            <a:ext cx="4590288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24128" y="2980944"/>
            <a:ext cx="418795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playwright-explore-website/SKILL.md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60704" y="3456432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~</a:t>
            </a:r>
            <a:pPr indent="0" marL="0">
              <a:buNone/>
            </a:pPr>
            <a:r>
              <a:rPr lang="en-US" sz="99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/.copilot/s</a:t>
            </a:r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kills/</a:t>
            </a:r>
            <a:endParaRPr lang="en-US" sz="990" dirty="0"/>
          </a:p>
        </p:txBody>
      </p:sp>
      <p:sp>
        <p:nvSpPr>
          <p:cNvPr id="18" name="Text 16"/>
          <p:cNvSpPr/>
          <p:nvPr/>
        </p:nvSpPr>
        <p:spPr>
          <a:xfrm>
            <a:off x="1060704" y="3666744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---</a:t>
            </a:r>
            <a:endParaRPr lang="en-US" sz="990" dirty="0"/>
          </a:p>
        </p:txBody>
      </p:sp>
      <p:sp>
        <p:nvSpPr>
          <p:cNvPr id="19" name="Text 17"/>
          <p:cNvSpPr/>
          <p:nvPr/>
        </p:nvSpPr>
        <p:spPr>
          <a:xfrm>
            <a:off x="1060704" y="3877056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name: playwright-explore-website</a:t>
            </a:r>
            <a:endParaRPr lang="en-US" sz="990" dirty="0"/>
          </a:p>
        </p:txBody>
      </p:sp>
      <p:sp>
        <p:nvSpPr>
          <p:cNvPr id="20" name="Text 18"/>
          <p:cNvSpPr/>
          <p:nvPr/>
        </p:nvSpPr>
        <p:spPr>
          <a:xfrm>
            <a:off x="1060704" y="4087368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description: Website exploration for testing</a:t>
            </a:r>
            <a:endParaRPr lang="en-US" sz="990" dirty="0"/>
          </a:p>
        </p:txBody>
      </p:sp>
      <p:sp>
        <p:nvSpPr>
          <p:cNvPr id="21" name="Text 19"/>
          <p:cNvSpPr/>
          <p:nvPr/>
        </p:nvSpPr>
        <p:spPr>
          <a:xfrm>
            <a:off x="1060704" y="429768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using Playwright MCP</a:t>
            </a:r>
            <a:endParaRPr lang="en-US" sz="990" dirty="0"/>
          </a:p>
        </p:txBody>
      </p:sp>
      <p:sp>
        <p:nvSpPr>
          <p:cNvPr id="22" name="Text 20"/>
          <p:cNvSpPr/>
          <p:nvPr/>
        </p:nvSpPr>
        <p:spPr>
          <a:xfrm>
            <a:off x="1060704" y="4507992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9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---</a:t>
            </a:r>
            <a:endParaRPr lang="en-US" sz="990" dirty="0"/>
          </a:p>
        </p:txBody>
      </p:sp>
      <p:sp>
        <p:nvSpPr>
          <p:cNvPr id="23" name="Shape 21"/>
          <p:cNvSpPr/>
          <p:nvPr/>
        </p:nvSpPr>
        <p:spPr>
          <a:xfrm>
            <a:off x="822960" y="4828032"/>
            <a:ext cx="4590288" cy="822960"/>
          </a:xfrm>
          <a:prstGeom prst="roundRect">
            <a:avLst>
              <a:gd name="adj" fmla="val 8889"/>
            </a:avLst>
          </a:prstGeom>
          <a:solidFill>
            <a:srgbClr val="F6ECE1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51560" y="5093208"/>
            <a:ext cx="416052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28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Think of it as a reusable prompt with guardrails, not a test file and not a browser script.</a:t>
            </a:r>
            <a:endParaRPr lang="en-US" sz="1280" dirty="0"/>
          </a:p>
        </p:txBody>
      </p:sp>
      <p:sp>
        <p:nvSpPr>
          <p:cNvPr id="25" name="Text 23"/>
          <p:cNvSpPr/>
          <p:nvPr/>
        </p:nvSpPr>
        <p:spPr>
          <a:xfrm>
            <a:off x="6565392" y="2487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it tells Copilot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6565392" y="2907792"/>
            <a:ext cx="457200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How to discover the skill: the name and description are in frontmatter.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How to recover if Playwright MCP is missing: bootstrap setup instructions are built in.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How to explore: open the provided URL and inspect the rendered UI directly.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What to capture: flows, likely locators, and expected outcomes.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What to return: concise findings, candidate tests, and cleaned-up artifacts.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6565392" y="4828032"/>
            <a:ext cx="4590288" cy="822960"/>
          </a:xfrm>
          <a:prstGeom prst="roundRect">
            <a:avLst>
              <a:gd name="adj" fmla="val 8889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784848" y="5093208"/>
            <a:ext cx="415137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The file has four jobs: discovery, setup, execution rules, and output requirements.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A skill is a reusable instruction file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THE SKILL DOES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Once Copilot loads the skill, this is the shape of the output it brings back.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02920" y="2148840"/>
            <a:ext cx="5440680" cy="3840480"/>
          </a:xfrm>
          <a:prstGeom prst="roundRect">
            <a:avLst>
              <a:gd name="adj" fmla="val 1905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45352" y="2148840"/>
            <a:ext cx="5440680" cy="3840480"/>
          </a:xfrm>
          <a:prstGeom prst="roundRect">
            <a:avLst>
              <a:gd name="adj" fmla="val 1905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487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you get back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822960" y="2907792"/>
            <a:ext cx="457200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A walkthrough of a few important user flows in a real browser.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Likely stable locators tied to what is on the page now.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Expected outcomes worth asserting.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Candidate test cases before you write the final Playwright file.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565392" y="2487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Example prompt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6565392" y="2871216"/>
            <a:ext cx="4590288" cy="1719072"/>
          </a:xfrm>
          <a:prstGeom prst="roundRect">
            <a:avLst>
              <a:gd name="adj" fmla="val 4255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565392" y="2871216"/>
            <a:ext cx="4590288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66560" y="2980944"/>
            <a:ext cx="4187952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playwright-explore-website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803136" y="3456432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Use the playwright-explore-website skill</a:t>
            </a:r>
            <a:endParaRPr lang="en-US" sz="1010" dirty="0"/>
          </a:p>
        </p:txBody>
      </p:sp>
      <p:sp>
        <p:nvSpPr>
          <p:cNvPr id="20" name="Text 18"/>
          <p:cNvSpPr/>
          <p:nvPr/>
        </p:nvSpPr>
        <p:spPr>
          <a:xfrm>
            <a:off x="6803136" y="3666744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on https:</a:t>
            </a:r>
            <a:pPr indent="0" marL="0">
              <a:buNone/>
            </a:pPr>
            <a:r>
              <a:rPr lang="en-US" sz="1010" dirty="0">
                <a:solidFill>
                  <a:srgbClr val="8C8C8C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//staging.example.com.</a:t>
            </a:r>
            <a:endParaRPr lang="en-US" sz="1010" dirty="0"/>
          </a:p>
        </p:txBody>
      </p:sp>
      <p:sp>
        <p:nvSpPr>
          <p:cNvPr id="21" name="Text 19"/>
          <p:cNvSpPr/>
          <p:nvPr/>
        </p:nvSpPr>
        <p:spPr>
          <a:xfrm>
            <a:off x="6803136" y="3877056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Explore sign-in, password reset, and checkout.</a:t>
            </a:r>
            <a:endParaRPr lang="en-US" sz="1010" dirty="0"/>
          </a:p>
        </p:txBody>
      </p:sp>
      <p:sp>
        <p:nvSpPr>
          <p:cNvPr id="22" name="Text 20"/>
          <p:cNvSpPr/>
          <p:nvPr/>
        </p:nvSpPr>
        <p:spPr>
          <a:xfrm>
            <a:off x="6803136" y="4087368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Document likely stable locators and expected outcomes.</a:t>
            </a:r>
            <a:endParaRPr lang="en-US" sz="1010" dirty="0"/>
          </a:p>
        </p:txBody>
      </p:sp>
      <p:sp>
        <p:nvSpPr>
          <p:cNvPr id="23" name="Text 21"/>
          <p:cNvSpPr/>
          <p:nvPr/>
        </p:nvSpPr>
        <p:spPr>
          <a:xfrm>
            <a:off x="6803136" y="429768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Draft one candidate Playwright </a:t>
            </a:r>
            <a:pPr indent="0" marL="0">
              <a:buNone/>
            </a:pPr>
            <a:r>
              <a:rPr lang="en-US" sz="101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test</a:t>
            </a:r>
            <a:pPr indent="0" marL="0">
              <a:buNone/>
            </a:pPr>
            <a:r>
              <a:rPr lang="en-US" sz="101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case.</a:t>
            </a:r>
            <a:endParaRPr lang="en-US" sz="1010" dirty="0"/>
          </a:p>
        </p:txBody>
      </p:sp>
      <p:sp>
        <p:nvSpPr>
          <p:cNvPr id="24" name="Shape 22"/>
          <p:cNvSpPr/>
          <p:nvPr/>
        </p:nvSpPr>
        <p:spPr>
          <a:xfrm>
            <a:off x="6565392" y="4828032"/>
            <a:ext cx="4590288" cy="822960"/>
          </a:xfrm>
          <a:prstGeom prst="roundRect">
            <a:avLst>
              <a:gd name="adj" fmla="val 8889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84848" y="5093208"/>
            <a:ext cx="415137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Output: flows · locators · expected outcomes · candidate tests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Explore first, automate second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LIVE DEMO: EXPLORATION OUTPUT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Copilot uses a real browser on the local site, then returns grounded inputs for a Playwright test.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02920" y="2011680"/>
            <a:ext cx="5440680" cy="4160520"/>
          </a:xfrm>
          <a:prstGeom prst="roundRect">
            <a:avLst>
              <a:gd name="adj" fmla="val 1758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45352" y="2011680"/>
            <a:ext cx="5440680" cy="4160520"/>
          </a:xfrm>
          <a:prstGeom prst="roundRect">
            <a:avLst>
              <a:gd name="adj" fmla="val 1758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233172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Prompt we run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822960" y="2697480"/>
            <a:ext cx="4617720" cy="1901952"/>
          </a:xfrm>
          <a:prstGeom prst="roundRect">
            <a:avLst>
              <a:gd name="adj" fmla="val 3846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22960" y="2697480"/>
            <a:ext cx="461772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24128" y="2807208"/>
            <a:ext cx="421538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localhost demo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60704" y="3282696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Use the playwright-explore-website skill</a:t>
            </a:r>
            <a:endParaRPr lang="en-US" sz="960" dirty="0"/>
          </a:p>
        </p:txBody>
      </p:sp>
      <p:sp>
        <p:nvSpPr>
          <p:cNvPr id="18" name="Text 16"/>
          <p:cNvSpPr/>
          <p:nvPr/>
        </p:nvSpPr>
        <p:spPr>
          <a:xfrm>
            <a:off x="1060704" y="3483864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on http:</a:t>
            </a:r>
            <a:pPr indent="0" marL="0">
              <a:buNone/>
            </a:pPr>
            <a:r>
              <a:rPr lang="en-US" sz="960" dirty="0">
                <a:solidFill>
                  <a:srgbClr val="8C8C8C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//localhost:8888/.</a:t>
            </a:r>
            <a:endParaRPr lang="en-US" sz="960" dirty="0"/>
          </a:p>
        </p:txBody>
      </p:sp>
      <p:sp>
        <p:nvSpPr>
          <p:cNvPr id="19" name="Text 17"/>
          <p:cNvSpPr/>
          <p:nvPr/>
        </p:nvSpPr>
        <p:spPr>
          <a:xfrm>
            <a:off x="1060704" y="3685032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Explore the home page, one blog post,</a:t>
            </a:r>
            <a:endParaRPr lang="en-US" sz="960" dirty="0"/>
          </a:p>
        </p:txBody>
      </p:sp>
      <p:sp>
        <p:nvSpPr>
          <p:cNvPr id="20" name="Text 18"/>
          <p:cNvSpPr/>
          <p:nvPr/>
        </p:nvSpPr>
        <p:spPr>
          <a:xfrm>
            <a:off x="1060704" y="3886200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and the search flow.</a:t>
            </a:r>
            <a:endParaRPr lang="en-US" sz="960" dirty="0"/>
          </a:p>
        </p:txBody>
      </p:sp>
      <p:sp>
        <p:nvSpPr>
          <p:cNvPr id="21" name="Text 19"/>
          <p:cNvSpPr/>
          <p:nvPr/>
        </p:nvSpPr>
        <p:spPr>
          <a:xfrm>
            <a:off x="1060704" y="4087368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Document likely stable locators,</a:t>
            </a:r>
            <a:endParaRPr lang="en-US" sz="960" dirty="0"/>
          </a:p>
        </p:txBody>
      </p:sp>
      <p:sp>
        <p:nvSpPr>
          <p:cNvPr id="22" name="Text 20"/>
          <p:cNvSpPr/>
          <p:nvPr/>
        </p:nvSpPr>
        <p:spPr>
          <a:xfrm>
            <a:off x="1060704" y="4288536"/>
            <a:ext cx="4142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expected outcomes, and one draft </a:t>
            </a:r>
            <a:pPr indent="0" marL="0">
              <a:buNone/>
            </a:pPr>
            <a:r>
              <a:rPr lang="en-US" sz="960" dirty="0">
                <a:solidFill>
                  <a:srgbClr val="F58AC1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test</a:t>
            </a:r>
            <a:pPr indent="0" marL="0">
              <a:buNone/>
            </a:pPr>
            <a:r>
              <a:rPr lang="en-US" sz="96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.</a:t>
            </a:r>
            <a:endParaRPr lang="en-US" sz="960" dirty="0"/>
          </a:p>
        </p:txBody>
      </p:sp>
      <p:sp>
        <p:nvSpPr>
          <p:cNvPr id="23" name="Shape 21"/>
          <p:cNvSpPr/>
          <p:nvPr/>
        </p:nvSpPr>
        <p:spPr>
          <a:xfrm>
            <a:off x="822960" y="4864608"/>
            <a:ext cx="4617720" cy="841248"/>
          </a:xfrm>
          <a:prstGeom prst="roundRect">
            <a:avLst>
              <a:gd name="adj" fmla="val 8696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51560" y="5102352"/>
            <a:ext cx="4160520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Runs against http://localhost:8888/ with Playwright MCP controlling a real browser session.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565392" y="233172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the demo shows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6565392" y="2761488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65392" y="2843784"/>
            <a:ext cx="3840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1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7114032" y="2770632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Copilot opens a real browser on the local site.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6565392" y="3273552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565392" y="3355848"/>
            <a:ext cx="3840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2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7114032" y="3282696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It explores the home page, one post, and search.</a:t>
            </a:r>
            <a:endParaRPr lang="en-US" sz="1350" dirty="0"/>
          </a:p>
        </p:txBody>
      </p:sp>
      <p:sp>
        <p:nvSpPr>
          <p:cNvPr id="32" name="Shape 30"/>
          <p:cNvSpPr/>
          <p:nvPr/>
        </p:nvSpPr>
        <p:spPr>
          <a:xfrm>
            <a:off x="6565392" y="3785616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65392" y="3867912"/>
            <a:ext cx="3840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7114032" y="3794760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It returns the user journey and likely stable locators.</a:t>
            </a:r>
            <a:endParaRPr lang="en-US" sz="1350" dirty="0"/>
          </a:p>
        </p:txBody>
      </p:sp>
      <p:sp>
        <p:nvSpPr>
          <p:cNvPr id="35" name="Shape 33"/>
          <p:cNvSpPr/>
          <p:nvPr/>
        </p:nvSpPr>
        <p:spPr>
          <a:xfrm>
            <a:off x="6565392" y="4297680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D7D7D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565392" y="4379976"/>
            <a:ext cx="3840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4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7114032" y="4306824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It proposes expected outcomes and one draft Playwright test.</a:t>
            </a:r>
            <a:endParaRPr lang="en-US" sz="1350" dirty="0"/>
          </a:p>
        </p:txBody>
      </p:sp>
      <p:sp>
        <p:nvSpPr>
          <p:cNvPr id="38" name="Shape 36"/>
          <p:cNvSpPr/>
          <p:nvPr/>
        </p:nvSpPr>
        <p:spPr>
          <a:xfrm>
            <a:off x="6565392" y="4809744"/>
            <a:ext cx="384048" cy="384048"/>
          </a:xfrm>
          <a:prstGeom prst="roundRect">
            <a:avLst>
              <a:gd name="adj" fmla="val 19048"/>
            </a:avLst>
          </a:prstGeom>
          <a:solidFill>
            <a:srgbClr val="2A7D5B"/>
          </a:solidFill>
          <a:ln w="12700">
            <a:solidFill>
              <a:srgbClr val="1B5A4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65392" y="4892040"/>
            <a:ext cx="384048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5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7114032" y="4818888"/>
            <a:ext cx="3977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 stop there: exploration first, final test authoring later.</a:t>
            </a:r>
            <a:endParaRPr lang="en-US" sz="1350" dirty="0"/>
          </a:p>
        </p:txBody>
      </p:sp>
      <p:sp>
        <p:nvSpPr>
          <p:cNvPr id="41" name="Shape 39"/>
          <p:cNvSpPr/>
          <p:nvPr/>
        </p:nvSpPr>
        <p:spPr>
          <a:xfrm>
            <a:off x="6565392" y="5413248"/>
            <a:ext cx="4590288" cy="749808"/>
          </a:xfrm>
          <a:prstGeom prst="roundRect">
            <a:avLst>
              <a:gd name="adj" fmla="val 9756"/>
            </a:avLst>
          </a:prstGeom>
          <a:solidFill>
            <a:srgbClr val="F6ECE1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784848" y="5641848"/>
            <a:ext cx="4151376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25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Key message: AI helps with discovery. Playwright still handles the real automation and verification.</a:t>
            </a:r>
            <a:endParaRPr lang="en-US" sz="1250" dirty="0"/>
          </a:p>
        </p:txBody>
      </p:sp>
      <p:sp>
        <p:nvSpPr>
          <p:cNvPr id="43" name="Shape 41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Real browser exploration, then real Playwright automation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WHY PLAYWRIGHT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 pragmatic default for browser automation and browser-based exploration.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85800" y="2240280"/>
            <a:ext cx="562356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Cross-browser support out of the box: Chromium, Firefox, and WebKit.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Auto-waiting removes most timing hacks and sleep calls.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TypeScript-first APIs with a clean test runner.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Playwright MCP gives Copilot a real browser to inspect instead of guessing.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Codegen gives you a fast starting point for real flows.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Trace Viewer makes CI failures debuggable instead of mysterious.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629400" y="2148840"/>
            <a:ext cx="4663440" cy="1874520"/>
          </a:xfrm>
          <a:prstGeom prst="roundRect">
            <a:avLst>
              <a:gd name="adj" fmla="val 3902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629400" y="2148840"/>
            <a:ext cx="466344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30568" y="2258568"/>
            <a:ext cx="4261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getting started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67144" y="2734056"/>
            <a:ext cx="41879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create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playwright@latest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867144" y="3008376"/>
            <a:ext cx="41879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codegen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https://your-app.example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867144" y="3282696"/>
            <a:ext cx="41879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test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867144" y="3557016"/>
            <a:ext cx="41879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show-trace</a:t>
            </a:r>
            <a:pPr indent="0" marL="0">
              <a:buNone/>
            </a:pPr>
            <a:r>
              <a:rPr lang="en-US" sz="120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20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trace.zip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629400" y="4251960"/>
            <a:ext cx="4663440" cy="1417320"/>
          </a:xfrm>
          <a:prstGeom prst="roundRect">
            <a:avLst>
              <a:gd name="adj" fmla="val 5161"/>
            </a:avLst>
          </a:prstGeom>
          <a:solidFill>
            <a:srgbClr val="FDEAF2"/>
          </a:solidFill>
          <a:ln w="12700">
            <a:solidFill>
              <a:srgbClr val="E8006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03720" y="452628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Honest comparison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903720" y="4828032"/>
            <a:ext cx="406908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Cypress is also good. Playwright pulls ahead when you need multi-browser coverage, multiple tabs, or better debugging in CI.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Tooling should reduce friction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E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920240" y="-1097280"/>
            <a:ext cx="5394960" cy="4480560"/>
          </a:xfrm>
          <a:prstGeom prst="roundRect">
            <a:avLst>
              <a:gd name="adj" fmla="val 6122"/>
            </a:avLst>
          </a:prstGeom>
          <a:solidFill>
            <a:srgbClr val="E8006A">
              <a:alpha val="8000"/>
            </a:srgbClr>
          </a:solidFill>
          <a:ln w="12700">
            <a:solidFill>
              <a:srgbClr val="E8006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-1371600"/>
            <a:ext cx="5669280" cy="5120640"/>
          </a:xfrm>
          <a:prstGeom prst="roundRect">
            <a:avLst>
              <a:gd name="adj" fmla="val 5357"/>
            </a:avLst>
          </a:prstGeom>
          <a:solidFill>
            <a:srgbClr val="2A7D5B">
              <a:alpha val="10000"/>
            </a:srgbClr>
          </a:solidFill>
          <a:ln w="12700">
            <a:solidFill>
              <a:srgbClr val="2A7D5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92240" y="5029200"/>
            <a:ext cx="7406640" cy="3108960"/>
          </a:xfrm>
          <a:prstGeom prst="roundRect">
            <a:avLst>
              <a:gd name="adj" fmla="val 8824"/>
            </a:avLst>
          </a:prstGeom>
          <a:solidFill>
            <a:srgbClr val="E5D8C9">
              <a:alpha val="76000"/>
            </a:srgbClr>
          </a:solidFill>
          <a:ln w="12700">
            <a:solidFill>
              <a:srgbClr val="E5D8C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2191695" cy="658368"/>
          </a:xfrm>
          <a:prstGeom prst="rect">
            <a:avLst/>
          </a:prstGeom>
          <a:solidFill>
            <a:srgbClr val="101410"/>
          </a:solidFill>
          <a:ln w="12700">
            <a:solidFill>
              <a:srgbClr val="10141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8368"/>
            <a:ext cx="12191695" cy="0"/>
          </a:xfrm>
          <a:prstGeom prst="line">
            <a:avLst/>
          </a:prstGeom>
          <a:noFill/>
          <a:ln w="12700">
            <a:solidFill>
              <a:srgbClr val="E800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621792"/>
            <a:ext cx="12191695" cy="0"/>
          </a:xfrm>
          <a:prstGeom prst="line">
            <a:avLst/>
          </a:prstGeom>
          <a:noFill/>
          <a:ln w="12700">
            <a:solidFill>
              <a:srgbClr val="2A7D5B">
                <a:alpha val="76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5544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SOURCIER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EXPLORATION AND CODEGEN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572768"/>
            <a:ext cx="950976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They solve different problems, and you will usually want both.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02920" y="2011680"/>
            <a:ext cx="5532120" cy="4160520"/>
          </a:xfrm>
          <a:prstGeom prst="roundRect">
            <a:avLst>
              <a:gd name="adj" fmla="val 1758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44768" y="2011680"/>
            <a:ext cx="5532120" cy="4160520"/>
          </a:xfrm>
          <a:prstGeom prst="roundRect">
            <a:avLst>
              <a:gd name="adj" fmla="val 1758"/>
            </a:avLst>
          </a:prstGeom>
          <a:solidFill>
            <a:srgbClr val="FFFAF4"/>
          </a:solidFill>
          <a:ln w="12700">
            <a:solidFill>
              <a:srgbClr val="D8C5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2331720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Explore with the skill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804672" y="2743200"/>
            <a:ext cx="475488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Map the journey before you commit to code.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Capture likely locators and expected outcomes.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Use it when the product area is unfamiliar or the bug report is vague.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This is where the AI work earns its keep.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46520" y="2331720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0F0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Reach for codegen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446520" y="2743200"/>
            <a:ext cx="47548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Capture a quick action scaffold once you understand the journey.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Use it for awkward flows and raw selector hints.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Rewrite the generated result so the test reads like a real scenario.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F0F0F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• Exploration gives testing intent. Codegen gives interaction history.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6446520" y="4709160"/>
            <a:ext cx="4709160" cy="1005840"/>
          </a:xfrm>
          <a:prstGeom prst="roundRect">
            <a:avLst>
              <a:gd name="adj" fmla="val 7273"/>
            </a:avLst>
          </a:prstGeom>
          <a:solidFill>
            <a:srgbClr val="121212"/>
          </a:solidFill>
          <a:ln w="12700">
            <a:solidFill>
              <a:srgbClr val="1F1F1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446520" y="4709160"/>
            <a:ext cx="4709160" cy="420624"/>
          </a:xfrm>
          <a:prstGeom prst="rect">
            <a:avLst/>
          </a:prstGeom>
          <a:solidFill>
            <a:srgbClr val="1B1B1B"/>
          </a:solidFill>
          <a:ln w="12700">
            <a:solidFill>
              <a:srgbClr val="1B1B1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647688" y="4818888"/>
            <a:ext cx="430682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D9D9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quick scaffold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684264" y="5294376"/>
            <a:ext cx="423367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create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playwright@latest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684264" y="5532120"/>
            <a:ext cx="423367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8BD6C0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pnpm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playwright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codegen</a:t>
            </a:r>
            <a:pPr indent="0" marL="0">
              <a:buNone/>
            </a:pPr>
            <a:r>
              <a:rPr lang="en-US" sz="1050" dirty="0">
                <a:solidFill>
                  <a:srgbClr val="EFEFEF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 </a:t>
            </a:r>
            <a:pPr indent="0" marL="0">
              <a:buNone/>
            </a:pPr>
            <a:r>
              <a:rPr lang="en-US" sz="1050" dirty="0">
                <a:solidFill>
                  <a:srgbClr val="F0C15A"/>
                </a:solidFill>
                <a:latin typeface="Menlo" pitchFamily="34" charset="0"/>
                <a:ea typeface="Menlo" pitchFamily="34" charset="-122"/>
                <a:cs typeface="Menlo" pitchFamily="34" charset="-120"/>
              </a:rPr>
              <a:t>https://your-app.example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04672" y="5532120"/>
            <a:ext cx="4754880" cy="3840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Use the skill to explore first. Use codegen when you need a fast scaffold. Clean up the final test yourself.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6446520"/>
            <a:ext cx="11277295" cy="0"/>
          </a:xfrm>
          <a:prstGeom prst="line">
            <a:avLst/>
          </a:prstGeom>
          <a:noFill/>
          <a:ln w="12700">
            <a:solidFill>
              <a:srgbClr val="D7D7D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6473952"/>
            <a:ext cx="54864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6B6B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sourcier.uk / Exploration gives testing intent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0744200" y="6473952"/>
            <a:ext cx="1005840" cy="18288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 lIns="0" tIns="0" rIns="0" bIns="0"/>
          <a:lstStyle>
            <a:lvl1pPr>
              <a:defRPr sz="1000">
                <a:solidFill>
                  <a:srgbClr val="6B6B6B"/>
                </a:solidFill>
                <a:latin typeface="Barlow"/>
                <a:ea typeface="Barlow"/>
                <a:cs typeface="Barlow"/>
              </a:defRPr>
            </a:lvl1pPr>
          </a:lstStyle>
          <a:p>
            <a:pPr algn="r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Sourcier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Playwright E2E testing AI skills</dc:title>
  <dc:subject>JavaScript London talk on using Playwright and GitHub Copilot skills for E2E testing and browser exploration</dc:subject>
  <dc:creator>Roger Rajaratnam</dc:creator>
  <cp:lastModifiedBy>Roger Rajaratnam</cp:lastModifiedBy>
  <cp:revision>1</cp:revision>
  <dcterms:created xsi:type="dcterms:W3CDTF">2026-04-20T21:28:36Z</dcterms:created>
  <dcterms:modified xsi:type="dcterms:W3CDTF">2026-04-20T21:28:36Z</dcterms:modified>
</cp:coreProperties>
</file>